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80"/>
  </p:notesMasterIdLst>
  <p:sldIdLst>
    <p:sldId id="269" r:id="rId2"/>
    <p:sldId id="2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45" r:id="rId21"/>
    <p:sldId id="382" r:id="rId22"/>
    <p:sldId id="383" r:id="rId23"/>
    <p:sldId id="384" r:id="rId24"/>
    <p:sldId id="385" r:id="rId25"/>
    <p:sldId id="387" r:id="rId26"/>
    <p:sldId id="386" r:id="rId27"/>
    <p:sldId id="466" r:id="rId28"/>
    <p:sldId id="465" r:id="rId29"/>
    <p:sldId id="388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19" r:id="rId60"/>
    <p:sldId id="420" r:id="rId61"/>
    <p:sldId id="468" r:id="rId62"/>
    <p:sldId id="469" r:id="rId63"/>
    <p:sldId id="470" r:id="rId64"/>
    <p:sldId id="422" r:id="rId65"/>
    <p:sldId id="421" r:id="rId66"/>
    <p:sldId id="423" r:id="rId67"/>
    <p:sldId id="424" r:id="rId68"/>
    <p:sldId id="425" r:id="rId69"/>
    <p:sldId id="457" r:id="rId70"/>
    <p:sldId id="458" r:id="rId71"/>
    <p:sldId id="459" r:id="rId72"/>
    <p:sldId id="460" r:id="rId73"/>
    <p:sldId id="461" r:id="rId74"/>
    <p:sldId id="462" r:id="rId75"/>
    <p:sldId id="463" r:id="rId76"/>
    <p:sldId id="464" r:id="rId77"/>
    <p:sldId id="467" r:id="rId78"/>
    <p:sldId id="268" r:id="rId79"/>
  </p:sldIdLst>
  <p:sldSz cx="7315200" cy="41148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나눔스퀘어라운드 Bold" panose="020B0600000101010101" pitchFamily="50" charset="-127"/>
      <p:bold r:id="rId87"/>
    </p:embeddedFont>
    <p:embeddedFont>
      <p:font typeface="나눔스퀘어라운드 ExtraBold" panose="020B0600000101010101" pitchFamily="50" charset="-127"/>
      <p:bold r:id="rId88"/>
    </p:embeddedFont>
    <p:embeddedFont>
      <p:font typeface="나눔스퀘어라운드 Regular" panose="020B0600000101010101" pitchFamily="50" charset="-127"/>
      <p:regular r:id="rId89"/>
    </p:embeddedFont>
    <p:embeddedFont>
      <p:font typeface="함초롬바탕" panose="02030504000101010101" pitchFamily="18" charset="-127"/>
      <p:regular r:id="rId90"/>
      <p:bold r:id="rId91"/>
    </p:embeddedFont>
  </p:embeddedFontLst>
  <p:defaultTextStyle>
    <a:defPPr>
      <a:defRPr lang="ko-KR"/>
    </a:defPPr>
    <a:lvl1pPr marL="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2743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5486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8229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09728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137160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16459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19202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21945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2304" userDrawn="1">
          <p15:clr>
            <a:srgbClr val="A4A3A4"/>
          </p15:clr>
        </p15:guide>
        <p15:guide id="3" pos="3438" userDrawn="1">
          <p15:clr>
            <a:srgbClr val="A4A3A4"/>
          </p15:clr>
        </p15:guide>
        <p15:guide id="4" pos="1170" userDrawn="1">
          <p15:clr>
            <a:srgbClr val="A4A3A4"/>
          </p15:clr>
        </p15:guide>
        <p15:guide id="5" orient="horz" pos="1954" userDrawn="1">
          <p15:clr>
            <a:srgbClr val="A4A3A4"/>
          </p15:clr>
        </p15:guide>
        <p15:guide id="6" orient="horz" pos="6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NECT" initials="C" lastIdx="1" clrIdx="0">
    <p:extLst>
      <p:ext uri="{19B8F6BF-5375-455C-9EA6-DF929625EA0E}">
        <p15:presenceInfo xmlns:p15="http://schemas.microsoft.com/office/powerpoint/2012/main" userId="CONNEC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685"/>
    <a:srgbClr val="434DFF"/>
    <a:srgbClr val="599DFD"/>
    <a:srgbClr val="00FDA5"/>
    <a:srgbClr val="191F41"/>
    <a:srgbClr val="593CEE"/>
    <a:srgbClr val="404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2" autoAdjust="0"/>
    <p:restoredTop sz="75412" autoAdjust="0"/>
  </p:normalViewPr>
  <p:slideViewPr>
    <p:cSldViewPr snapToGrid="0">
      <p:cViewPr varScale="1">
        <p:scale>
          <a:sx n="161" d="100"/>
          <a:sy n="161" d="100"/>
        </p:scale>
        <p:origin x="1134" y="132"/>
      </p:cViewPr>
      <p:guideLst>
        <p:guide orient="horz" pos="1296"/>
        <p:guide pos="2304"/>
        <p:guide pos="3438"/>
        <p:guide pos="1170"/>
        <p:guide orient="horz" pos="1954"/>
        <p:guide orient="horz" pos="6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B0EC05E-616E-4F68-93E1-49D10B84B810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E772E932-D127-49C3-894A-BA81EBD619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9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48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96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82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여기에 ‘인공지능과 함께하는 세상으로 출발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!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’이라고 말하는 사람의 소리 데이터가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695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우리가 일상생활에서 접하는 소리는 모두 공기의 떨림에 의해 생깁니다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떨림의 크기나 높낮이를 시간에 따라 나타낸 것이 소리 데이터의 모습입니다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우리 몸의 귀는 이러한 떨림의 정도를 감지해내 무슨 소리인지 구별할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우리는 지난 시간에 컴퓨터가 데이터를 숫자로 표현하고 저장한다고 배웠습니다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따라서 컴퓨터가 소리를 인식하기 위해서는 소리 역시 숫자 형태로 표현되어야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44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소리를 어떻게 숫자로 표현할 수 있을까요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지금부터 소리 데이터를 숫자로 바꾸는 과정을 한번 살펴보도록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인공지능과 함께하는 세상으로 출발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!’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말하는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데이터의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일부분을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표현하는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방법을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알아봅시다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과정을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거쳐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바꿀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첫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단계는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아날로그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신호에서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일정한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간격으로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쪼개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나누어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분리하는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표본화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과정입니다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86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두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단계에서는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첫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단계에서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쪼개어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신호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각각의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크기를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표현하는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양자화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과정입니다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세 번째 단계는 이 숫자를 컴퓨터가 이해할 수 있는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로 바꾸어 변환하는 부호화 과정입니다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30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숫자로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바꿀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때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쪼개는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간격에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따라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정보가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달라집니다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크기를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넓게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쪼개면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원래의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차이가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크게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되어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음질이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떨어지는데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좁은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간격으로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세밀하게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쪼개면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원래의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가까운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표현할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대신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저장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용량이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많이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필요하게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84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소리 데이터를 숫자로 바꾼다고 해서 컴퓨터가 이 소리가 어떤 내용을 담고 있는지 인식하지는 못합니다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그냥 컴퓨터가 알아볼 수 있는 형태로 소리를 바꾼 상태일 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여기까지는 인공지능의 영역이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컴퓨터가 어떤 소리를 인식한다는 것은 그 소리를 듣고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어떤 소리인지 구분할 수 있다는 뜻입니다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컴퓨터가 소리를 인식하려면 소리 속에서 특징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(feature)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을 추출하고 그것을 분석해야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93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남녀 목소리를 구분해봅시다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어떤 특징을 보고 각각 남녀의 목소리라고 구분할 수 있을까요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남녀 목소리를 구분할 수 있는 특징은 무엇이 있을지 생각해봅시다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우리는 대체로 목소리의 높낮이로 남자와 여자의 목소리를 구분합니다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실제 소리 데이터를 시각적으로 나타낸 그래프를 보고 우리가 찾아낸 특징이 잘 드러나는지 확인해봅시다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73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다음은 남자와 여자가 똑같이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안녕하세요’라고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말한 소리 데이터를 시각화한 그래프입니다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 질문에 답해보세요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475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다음은 남자와 여자가 똑같이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안녕하세요’라고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말한 소리 데이터를 시각화한 그래프입니다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 질문에 답해보세요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878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38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특징을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추출하는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매우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어려운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우리는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목소리의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높낮이로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남자와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여자의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목소리를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구분하였지만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이것보다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구체적으로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어떤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사람의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목소리인지를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구분하려면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많고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구체적인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특징이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성별의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친구들을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몇 명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떠올려보세요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친구들의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목소리를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구별하기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위한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특징들을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생각해보세요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꽤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어려운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일이라는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알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거예요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그래서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최근의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인공지능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딥러닝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)은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소리의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특징을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스스로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찾아내고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조합하여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분석할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94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이렇게 소리에서 특징을 찾아 어떤 소리인지 인식하는 것을 소리 인식이라고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소리 인식에서는 특히 사람의 목소리를 인식하려는 노력이 많이 이루어지고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이렇게 사람이 발화한 소리 데이터를 특히 음성 데이터라고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사람의 목소리를 인식하는 데에도 두 가지 분야가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어떤 사람이 ‘인공지능과 함께하는 세상으로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출발’이라고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말한 음성 데이터가 있다고 생각해봅시다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데이터로는 음성 인식과 화자 인식을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음성 인식이란 ‘누가’ 말했는지에 관한 내용은 생략하고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어떤’ 말을 했는지 내용을 글자로 반환하는 것을 의미합니다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 여기에 ‘자연어 처리’ 기술을 결합하면 이 글자가 어떤 의미를 지니는지도 인식할 수 있게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자연어 처리는 인공지능이 그 말이 어떤 뜻인지 혹은 어떤 의도인지를 사람처럼 이해하는 것을 의미합니다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화자 인식은 ‘인공지능과 함께하는 세상으로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출발’이라고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말한 소리 데이터에서 말한 사람의 목소리의 특징을 추출하여 ‘누가’ 말했는지 인식하는 것을 의미합니다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주제에서는 음성 인식에 대해 다룹니다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43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우리가 체험해본 네이버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클로바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스피치는 소리 데이터에서 말의 내용 특징을 추출합니다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68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우리가 체험해본 네이버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클로바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스피치는 소리 데이터에서 말의 내용 특징을 추출합니다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26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53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18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39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75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27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지금부터 엔트리의 오디오 감지 기능을 사용하여 나만의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스마트홈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인공지능 프로그램을 만들어보겠습니다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엔트리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[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템플릿 공유 주소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]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에 접속합니다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작품 주소</a:t>
            </a:r>
            <a:r>
              <a:rPr lang="en-US" altLang="ko-KR" sz="1200" kern="1200">
                <a:solidFill>
                  <a:schemeClr val="tx1"/>
                </a:solidFill>
                <a:effectLst/>
                <a:cs typeface="+mn-cs"/>
              </a:rPr>
              <a:t>: </a:t>
            </a:r>
            <a:r>
              <a:rPr lang="en-US" altLang="ko-KR" sz="1200" u="sng" kern="1200">
                <a:solidFill>
                  <a:schemeClr val="tx1"/>
                </a:solidFill>
                <a:effectLst/>
                <a:cs typeface="+mn-cs"/>
              </a:rPr>
              <a:t>http://naver.me/FsFiGILF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85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‘인공지능’ 블록 꾸러미에서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블록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불러오기’를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04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오디오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감지’를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선택한 뒤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추가하기’를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6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</a:t>
            </a:r>
            <a:r>
              <a:rPr lang="ko-KR" altLang="en-US" sz="1200" b="1" u="sng" kern="1200" dirty="0" err="1">
                <a:solidFill>
                  <a:schemeClr val="tx1"/>
                </a:solidFill>
                <a:effectLst/>
                <a:cs typeface="+mn-cs"/>
              </a:rPr>
              <a:t>엔트리봇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cs typeface="+mn-cs"/>
              </a:rPr>
              <a:t> 오브젝트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를 클릭하여 블록을 조립하겠습니다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안녕을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 동안 말하기’ 블록을 가져와 다음과 같이 내용을 수정합니다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23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나만의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스마트홈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프로그램은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엔트리봇을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클릭했을 때 음성 인식을 시작합니다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오브젝트를 클릭했을 때’ 블록을 가져온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안녕을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 동안 말하기’ 블록을 붙여 다음과 같이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41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엔트리봇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오브젝트를 클릭하면 먼저 마이크가 연결되어 있는지를 확인하고 음성 인식을 시작합니다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53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음성을 인식하면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엔트리봇이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인식된 말을 문자로 바꾸어 말해줍니다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인공지능’ 블록 꾸러미의 ‘음성을 문자로 바꾼 값’ 블록과 ‘생김새’ 블록 꾸러미의 ‘안녕을 말하기’ 블록을 가져와 다음과 같이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973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 기다린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만약 음성을 문자로 바꾼 값에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열어’라는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말이 포함되어 있다면 창문이 열리고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닫아’ 라는 말이 포함되어 있다면 창문이 닫힙니다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초 기다리기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블록’와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만일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~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라면 아니면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~‘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블록을 가져옵니다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7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클로바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스피치를 체험해 본 적 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클로바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스피치를 이용해 말을 하면 내가 말하는 내용을 글자로 바꿔줍니다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여기에는 인공지능 기술 중에서도 음성인식 기술이 적용되어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인공지능은 소리 데이터에 있는 특징을 스스로 찾아낼 수 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음성인식은 세상의 다양한 소리 중에서도 사람의 음성을 다룹니다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 주제에서는 인공지능이 소리를 인식하는 과정에 대해 배워보고 엔트리 오디오 감지 기능을 이용하여 스마트 홈 프로그램을 만들어보는 활동을 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음성을 문자로 바꾼 값에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열어’라는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말이 포함되어 있는 경우를 다음과 같이 블록으로 나타낸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만일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~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라면 아니면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~’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블록의 조건 부분에 넣어줍니다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73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위 그림처럼 블록을 조립한 뒤 실행하여 ‘안녕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반가워’라고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말해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결과가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4’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라고 나옵니다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어떻게 나온 결과일까요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 그림을 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20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인식한 결과를 문자로 바꾸었을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그림과 같이 앞에서부터 순서대로 한 글자마다 숫자가 매겨집니다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공백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띄어쓰기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도 한 글자처럼 숫자가 매겨집니다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그림에서 볼 수 있듯이 엔트리에서는 가장 먼저 나온 글자의 위치가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1’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로 정해져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따라서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안녕∨반가워’라고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이야기하면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반가워’의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시작 위치는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4’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가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그렇다면 이 블록을 활용해서 음성 인식한 말 속에 특정 단어가 포함되어 있는지를 판단하려면 어떻게 해야 할까요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다음과 같이 특정 단어의 시작 위치가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보다 큰지를 확인하면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인식을 한 결과를 문자로 바꾸었을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가장 처음에 나온 글자의 위치는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1’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그렇다면 어떤 단어의 시작 위치가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보다 크다는 건 어떤 의미일까요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맞습니다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 단어가 문장의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어딘가에는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존재하고 있다는 것을 나타내죠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따라서 어떤 단어가 음성 인식한 결과에 포함되어 있는지를 판단하려면 시작 위치가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보다 크다고 하면 된답니다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848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인식 결과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열어’라는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말이 포함되어 있다면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엔트리봇이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‘창문을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열겠습니다’라고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3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이어서 음성 인식 결과에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닫아’라는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말이 포함되었을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엔트리봇이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‘창문을 닫겠습니다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라고 말하도록 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‘만일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~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라면’ 블록을 가져온 뒤 다음과 같이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23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이번에는 각 명령어에 따라 창문 오브젝트의 모양이 바뀌는 것을 표현해보겠습니다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창문 오브젝트에 보낼 신호를 만들어야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속성에서 신호 추가하기를 눌러 ‘열림’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닫힘’ 신호를 만듭니다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4728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인식 결과에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열어’가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포함되어 있으면 ‘열림’ 신호를 보내고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닫아’가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포함되어 있으면 ‘닫힘’ 신호를 보냅니다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시작’ 블록 꾸러미에서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~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신호 보내기’ 블록을 가져와 다음과 같이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245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이제 창문 오브젝트에 코딩을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창문 오브젝트는 프로그램이 시작될 때는 닫혀 있는 모습이어야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다음과 같이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422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‘열림’ 신호를 받았을 때 ‘창문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_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열림’ 모양으로 바꾸고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닫힘’ 신호를 받으면 ‘창문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_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닫힘’ 모양으로 바뀌도록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898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‘시작하기’ 버튼을 클릭하여 프로그램이 잘 동작하는지 확인합니다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2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674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03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308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인식으로 전등을 켜고 끄는 기능을 추가해보세요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인식된 결과를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엔트리봇이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말할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목소리로 읽어주는 기능까지 추가해보세요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48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먼저 ‘만일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~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아니면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~’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블록을 가져와 이전의 블록 아래에 붙입니다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조건 부분에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켜’라는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말이 음성 인식 결과에 있는지 확인하는 블록을 아래와 같이 조립하여 넣습니다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942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불을 켤 때와 불을 끌 때의 신호를 다음과 같이 각각 만듭니다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19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켜’라는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말이 음성 인식 결과에 포함되어 있으면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다음과 같이 ‘불을 켜겠습니다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라고 말하고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불켜기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’ 신호를 보냅니다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853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꺼’라는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말이 음성 인식 결과에 포함되었을 때의 코드도 다음과 같이 작성합니다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989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읽어주기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기능을 활용해보겠습니다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인공지능’ 블록 꾸러미에서 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블록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불러오기’를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선택한 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읽어주기’를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추가합니다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046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음성 인식을 한 결과에 따라 신호를 보내기 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다음과 같이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읽어주기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블록을 넣습니다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8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8947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읽어주기를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할 때의 목소리를 설정하겠습니다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여러분이 원하는 대로 목소리를 설정해보세요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443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이제 스탠드 오브젝트에 코딩을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스탠드 오브젝트는 프로그램	이 시작 될 때는 꺼져 있어야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다음과 같이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2430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'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켜짐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신호를 받았을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스탠드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_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켜짐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모양으로 바꾸고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꺼짐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신호를 받았을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스탠드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_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꺼짐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모양으로 바뀌도록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023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﻿‘시작하기’ 버튼을 클릭하여 프로그램이 잘 동작하는지 확인합니다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336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96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058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071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438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612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7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057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4191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299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942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98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44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410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028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4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기본으로 제공하는 뉴스</a:t>
            </a:r>
            <a:r>
              <a:rPr lang="en-US" altLang="ko-KR" sz="1200" dirty="0"/>
              <a:t>,</a:t>
            </a:r>
            <a:r>
              <a:rPr lang="ko-KR" altLang="en-US" sz="1200" dirty="0"/>
              <a:t>통화</a:t>
            </a:r>
            <a:r>
              <a:rPr lang="en-US" altLang="ko-KR" sz="1200" dirty="0"/>
              <a:t>,</a:t>
            </a:r>
            <a:r>
              <a:rPr lang="ko-KR" altLang="en-US" sz="1200" dirty="0"/>
              <a:t> 미디어도 체험해 볼 수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0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5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2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0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6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2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6022AF9D-4FA4-4272-8D6A-B5786B8FF041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0556DD20-99DF-4A39-8AF6-2689AC2FBB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2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1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나눔스퀘어라운드 Bold" panose="020B0600000101010101" pitchFamily="50" charset="-127"/>
          <a:cs typeface="+mj-cs"/>
        </a:defRPr>
      </a:lvl1pPr>
    </p:titleStyle>
    <p:bodyStyle>
      <a:lvl1pPr marL="137160" indent="-137160" algn="l" defTabSz="54864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1pPr>
      <a:lvl2pPr marL="4114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2pPr>
      <a:lvl3pPr marL="6858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3pPr>
      <a:lvl4pPr marL="9601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4pPr>
      <a:lvl5pPr marL="123444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5pPr>
      <a:lvl6pPr marL="150876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hangeul.nav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7" Type="http://schemas.openxmlformats.org/officeDocument/2006/relationships/image" Target="../media/image1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aver.me/FsFiGIL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v.naver.com/v/9655247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BD8FCF-C2AB-6148-A5AD-BE4D4C798389}"/>
              </a:ext>
            </a:extLst>
          </p:cNvPr>
          <p:cNvSpPr/>
          <p:nvPr/>
        </p:nvSpPr>
        <p:spPr>
          <a:xfrm>
            <a:off x="-118874" y="-40562"/>
            <a:ext cx="7434073" cy="4195924"/>
          </a:xfrm>
          <a:prstGeom prst="rect">
            <a:avLst/>
          </a:prstGeom>
          <a:solidFill>
            <a:srgbClr val="79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36363F-31BA-A04A-B6DF-96B4DE98ABBD}"/>
              </a:ext>
            </a:extLst>
          </p:cNvPr>
          <p:cNvSpPr/>
          <p:nvPr/>
        </p:nvSpPr>
        <p:spPr>
          <a:xfrm>
            <a:off x="-118873" y="3565451"/>
            <a:ext cx="7434073" cy="581114"/>
          </a:xfrm>
          <a:prstGeom prst="rect">
            <a:avLst/>
          </a:prstGeom>
          <a:solidFill>
            <a:srgbClr val="5C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34D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" y="114652"/>
            <a:ext cx="1225490" cy="51586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2176BCF-1458-48B2-9CB6-EC8BAB97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785" y="-303713"/>
            <a:ext cx="3889285" cy="25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74998-6A0E-D946-8F58-71F5AECC0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660" y="202971"/>
            <a:ext cx="1371697" cy="110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96" y="625953"/>
            <a:ext cx="342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소프트웨어야놀자 </a:t>
            </a:r>
            <a:r>
              <a:rPr lang="en-US" altLang="ko-KR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교육 시리즈</a:t>
            </a:r>
            <a:endParaRPr lang="ko-KR" altLang="en-US" sz="3200" b="1" kern="500" spc="-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429897B-79DA-2A4F-8801-B2FF9AB79CC6}"/>
              </a:ext>
            </a:extLst>
          </p:cNvPr>
          <p:cNvCxnSpPr>
            <a:cxnSpLocks/>
          </p:cNvCxnSpPr>
          <p:nvPr/>
        </p:nvCxnSpPr>
        <p:spPr>
          <a:xfrm>
            <a:off x="208737" y="955119"/>
            <a:ext cx="22947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B01084A-9DA9-7C4A-ADAB-635C8388C1D2}"/>
              </a:ext>
            </a:extLst>
          </p:cNvPr>
          <p:cNvCxnSpPr/>
          <p:nvPr/>
        </p:nvCxnSpPr>
        <p:spPr>
          <a:xfrm>
            <a:off x="1354199" y="202971"/>
            <a:ext cx="0" cy="110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511A68-3118-5441-A2C2-88B24D2DE2D9}"/>
              </a:ext>
            </a:extLst>
          </p:cNvPr>
          <p:cNvSpPr txBox="1"/>
          <p:nvPr/>
        </p:nvSpPr>
        <p:spPr>
          <a:xfrm>
            <a:off x="105496" y="1049407"/>
            <a:ext cx="571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24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en-US" altLang="ko-KR" sz="24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24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 홈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D71CCB-8D1E-45EF-B94A-B82628070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72" b="95204" l="1878" r="89878">
                        <a14:foregroundMark x1="55347" y1="63070" x2="57143" y2="64149"/>
                        <a14:foregroundMark x1="61306" y1="71343" x2="63020" y2="85492"/>
                        <a14:foregroundMark x1="51510" y1="76739" x2="36816" y2="87050"/>
                        <a14:foregroundMark x1="36816" y1="87050" x2="36816" y2="87050"/>
                        <a14:foregroundMark x1="45959" y1="70144" x2="40980" y2="79856"/>
                        <a14:foregroundMark x1="32980" y1="93405" x2="38939" y2="94964"/>
                        <a14:foregroundMark x1="62857" y1="95204" x2="66857" y2="94125"/>
                        <a14:foregroundMark x1="10612" y1="71823" x2="23265" y2="73261"/>
                        <a14:foregroundMark x1="15184" y1="68225" x2="17878" y2="67746"/>
                        <a14:foregroundMark x1="10694" y1="67266" x2="10694" y2="67266"/>
                        <a14:foregroundMark x1="20898" y1="67866" x2="20898" y2="67866"/>
                        <a14:foregroundMark x1="6367" y1="70264" x2="6204" y2="74341"/>
                        <a14:foregroundMark x1="4163" y1="80336" x2="17959" y2="80695"/>
                        <a14:foregroundMark x1="18857" y1="78417" x2="25469" y2="78897"/>
                        <a14:foregroundMark x1="27265" y1="79976" x2="29224" y2="79976"/>
                        <a14:foregroundMark x1="6857" y1="79376" x2="1878" y2="79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9549" y="1630892"/>
            <a:ext cx="3089836" cy="2103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55E8D7-4D29-4BA7-9CE7-3CC830AC96A0}"/>
              </a:ext>
            </a:extLst>
          </p:cNvPr>
          <p:cNvSpPr txBox="1"/>
          <p:nvPr/>
        </p:nvSpPr>
        <p:spPr>
          <a:xfrm>
            <a:off x="-118873" y="3631701"/>
            <a:ext cx="5712692" cy="44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문서는 나눔글꼴로 작성되었습니다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나눔글꼴 미설치시 폰트 깨짐 현상이 있을 수 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설치하기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0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B8ED2-F891-40DE-A7FA-D6BEA7227B2A}"/>
              </a:ext>
            </a:extLst>
          </p:cNvPr>
          <p:cNvSpPr txBox="1"/>
          <p:nvPr/>
        </p:nvSpPr>
        <p:spPr>
          <a:xfrm>
            <a:off x="1936616" y="1162734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인공지능 기술이 들어있을까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5886B-9D0A-468A-8D53-6C26FBCA8A78}"/>
              </a:ext>
            </a:extLst>
          </p:cNvPr>
          <p:cNvSpPr txBox="1"/>
          <p:nvPr/>
        </p:nvSpPr>
        <p:spPr>
          <a:xfrm>
            <a:off x="2870364" y="1751905"/>
            <a:ext cx="1574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ea typeface="나눔스퀘어라운드 ExtraBold" panose="020B0600000101010101" pitchFamily="50" charset="-127"/>
              </a:rPr>
              <a:t>소리 인식</a:t>
            </a:r>
            <a:endParaRPr lang="en-US" altLang="ko-KR" sz="28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0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B8ED2-F891-40DE-A7FA-D6BEA7227B2A}"/>
              </a:ext>
            </a:extLst>
          </p:cNvPr>
          <p:cNvSpPr txBox="1"/>
          <p:nvPr/>
        </p:nvSpPr>
        <p:spPr>
          <a:xfrm>
            <a:off x="1936616" y="1162734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인공지능 기술이 들어있을까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95546-866A-46E6-95EE-957552BB205D}"/>
              </a:ext>
            </a:extLst>
          </p:cNvPr>
          <p:cNvSpPr txBox="1"/>
          <p:nvPr/>
        </p:nvSpPr>
        <p:spPr>
          <a:xfrm>
            <a:off x="2706857" y="1751905"/>
            <a:ext cx="19014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ea typeface="나눔스퀘어라운드 ExtraBold" panose="020B0600000101010101" pitchFamily="50" charset="-127"/>
              </a:rPr>
              <a:t>소리 인식</a:t>
            </a:r>
            <a:endParaRPr lang="en-US" altLang="ko-KR" sz="2800" b="1" dirty="0"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ea typeface="나눔스퀘어라운드 ExtraBold" panose="020B0600000101010101" pitchFamily="50" charset="-127"/>
              </a:rPr>
              <a:t>그 중에서도</a:t>
            </a:r>
            <a:endParaRPr lang="en-US" altLang="ko-KR" sz="2800" b="1" dirty="0"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음성 인식</a:t>
            </a:r>
            <a:r>
              <a:rPr lang="en-US" altLang="ko-KR" sz="28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!</a:t>
            </a:r>
            <a:endParaRPr lang="ko-KR" altLang="en-US" sz="2800" b="1" dirty="0">
              <a:solidFill>
                <a:srgbClr val="FF0000"/>
              </a:solidFill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815AE9-59C0-456F-B580-670A2233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306" y="2398613"/>
            <a:ext cx="773038" cy="77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C942D4-63FC-2142-9F6D-72A6B58996BB}"/>
              </a:ext>
            </a:extLst>
          </p:cNvPr>
          <p:cNvSpPr/>
          <p:nvPr/>
        </p:nvSpPr>
        <p:spPr>
          <a:xfrm>
            <a:off x="1851657" y="1146050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소리를 어떻게 처리할까요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13D7F-F191-4837-84B3-92E3632BD988}"/>
              </a:ext>
            </a:extLst>
          </p:cNvPr>
          <p:cNvSpPr txBox="1"/>
          <p:nvPr/>
        </p:nvSpPr>
        <p:spPr>
          <a:xfrm>
            <a:off x="1630523" y="2230087"/>
            <a:ext cx="405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인공지능과 함께하는 세상으로 출발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DABF4E-F52C-44B0-AEE7-4B32EC67E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121" y="2026135"/>
            <a:ext cx="704850" cy="736020"/>
          </a:xfrm>
          <a:prstGeom prst="rect">
            <a:avLst/>
          </a:prstGeom>
        </p:spPr>
      </p:pic>
      <p:pic>
        <p:nvPicPr>
          <p:cNvPr id="5" name="'인공지능과 함께하는 세상으로 출발!'">
            <a:hlinkClick r:id="" action="ppaction://media"/>
            <a:extLst>
              <a:ext uri="{FF2B5EF4-FFF2-40B4-BE49-F238E27FC236}">
                <a16:creationId xmlns:a16="http://schemas.microsoft.com/office/drawing/2014/main" id="{23B7923D-AC3D-4AA3-B785-9B3B70124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4294" y="21710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A5494A-5F6E-45E2-A32D-733E2F5CA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79" y="740587"/>
            <a:ext cx="4179242" cy="2633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427972-2753-4A42-A872-CE26B1900CD2}"/>
              </a:ext>
            </a:extLst>
          </p:cNvPr>
          <p:cNvSpPr txBox="1"/>
          <p:nvPr/>
        </p:nvSpPr>
        <p:spPr>
          <a:xfrm>
            <a:off x="2685112" y="3356276"/>
            <a:ext cx="19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소리 데이터</a:t>
            </a:r>
          </a:p>
        </p:txBody>
      </p:sp>
    </p:spTree>
    <p:extLst>
      <p:ext uri="{BB962C8B-B14F-4D97-AF65-F5344CB8AC3E}">
        <p14:creationId xmlns:p14="http://schemas.microsoft.com/office/powerpoint/2010/main" val="89131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727388-9151-4B4F-A1D3-355781FB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23" y="1152452"/>
            <a:ext cx="5778755" cy="2043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A53C6-0078-4DF2-BD47-3779BA403D30}"/>
              </a:ext>
            </a:extLst>
          </p:cNvPr>
          <p:cNvSpPr txBox="1"/>
          <p:nvPr/>
        </p:nvSpPr>
        <p:spPr>
          <a:xfrm>
            <a:off x="2380116" y="749175"/>
            <a:ext cx="255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표본화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10A260-B6C5-4667-8DB9-4250BDDB0179}"/>
              </a:ext>
            </a:extLst>
          </p:cNvPr>
          <p:cNvSpPr/>
          <p:nvPr/>
        </p:nvSpPr>
        <p:spPr>
          <a:xfrm>
            <a:off x="1240913" y="3373627"/>
            <a:ext cx="4833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소리 데이터를 일정한 시간 간격으로 잘게 쪼개 나누어 분리해요</a:t>
            </a:r>
          </a:p>
        </p:txBody>
      </p:sp>
    </p:spTree>
    <p:extLst>
      <p:ext uri="{BB962C8B-B14F-4D97-AF65-F5344CB8AC3E}">
        <p14:creationId xmlns:p14="http://schemas.microsoft.com/office/powerpoint/2010/main" val="230973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4577D2-50ED-4ABD-9B35-406993C52064}"/>
              </a:ext>
            </a:extLst>
          </p:cNvPr>
          <p:cNvSpPr/>
          <p:nvPr/>
        </p:nvSpPr>
        <p:spPr>
          <a:xfrm>
            <a:off x="1531057" y="3373627"/>
            <a:ext cx="3916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나누어 분리한 신호 각각의 크기를 숫자로 표현해요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A53C6-0078-4DF2-BD47-3779BA403D30}"/>
              </a:ext>
            </a:extLst>
          </p:cNvPr>
          <p:cNvSpPr txBox="1"/>
          <p:nvPr/>
        </p:nvSpPr>
        <p:spPr>
          <a:xfrm>
            <a:off x="2380116" y="749175"/>
            <a:ext cx="255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양자화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66945E-21B5-4A08-BBC4-55E04D76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24" y="1152452"/>
            <a:ext cx="5778753" cy="20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4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4577D2-50ED-4ABD-9B35-406993C52064}"/>
              </a:ext>
            </a:extLst>
          </p:cNvPr>
          <p:cNvSpPr/>
          <p:nvPr/>
        </p:nvSpPr>
        <p:spPr>
          <a:xfrm>
            <a:off x="1282591" y="3373627"/>
            <a:ext cx="44935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바꾼 숫자를 컴퓨터가 이해할 수 있도록 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로 변환해요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A53C6-0078-4DF2-BD47-3779BA403D30}"/>
              </a:ext>
            </a:extLst>
          </p:cNvPr>
          <p:cNvSpPr txBox="1"/>
          <p:nvPr/>
        </p:nvSpPr>
        <p:spPr>
          <a:xfrm>
            <a:off x="2380116" y="749175"/>
            <a:ext cx="255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단계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부호화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3C6F1-F7B8-4956-A0F0-F22F51FF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23" y="1152452"/>
            <a:ext cx="5778753" cy="20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7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BAC32-2622-48C2-B8D4-1D287A08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78" y="811651"/>
            <a:ext cx="5381045" cy="3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0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887BD-101D-4D0F-98FB-661D2F0B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699" y="1499400"/>
            <a:ext cx="3579802" cy="2255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AE108-4D9A-4B7D-913A-EC10B6B3B5DE}"/>
              </a:ext>
            </a:extLst>
          </p:cNvPr>
          <p:cNvSpPr txBox="1"/>
          <p:nvPr/>
        </p:nvSpPr>
        <p:spPr>
          <a:xfrm>
            <a:off x="2104129" y="701018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소리 데이터에서 특징 추출하기</a:t>
            </a:r>
          </a:p>
        </p:txBody>
      </p:sp>
    </p:spTree>
    <p:extLst>
      <p:ext uri="{BB962C8B-B14F-4D97-AF65-F5344CB8AC3E}">
        <p14:creationId xmlns:p14="http://schemas.microsoft.com/office/powerpoint/2010/main" val="885648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녹음-남자">
            <a:hlinkClick r:id="" action="ppaction://media"/>
            <a:extLst>
              <a:ext uri="{FF2B5EF4-FFF2-40B4-BE49-F238E27FC236}">
                <a16:creationId xmlns:a16="http://schemas.microsoft.com/office/drawing/2014/main" id="{CF3855CD-C3D9-4F81-B62C-345E8A11F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43767" y="1411087"/>
            <a:ext cx="513664" cy="513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55B85-8708-46AD-B212-8B7CAF5F925B}"/>
              </a:ext>
            </a:extLst>
          </p:cNvPr>
          <p:cNvSpPr txBox="1"/>
          <p:nvPr/>
        </p:nvSpPr>
        <p:spPr>
          <a:xfrm>
            <a:off x="3295650" y="1471754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안녕하세요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녹음-여자">
            <a:hlinkClick r:id="" action="ppaction://media"/>
            <a:extLst>
              <a:ext uri="{FF2B5EF4-FFF2-40B4-BE49-F238E27FC236}">
                <a16:creationId xmlns:a16="http://schemas.microsoft.com/office/drawing/2014/main" id="{E1A0D9A0-A7A4-449C-831D-CAA1E467C0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43765" y="2687977"/>
            <a:ext cx="469014" cy="469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5F8870-3AC5-405A-A591-13E896DF42DE}"/>
              </a:ext>
            </a:extLst>
          </p:cNvPr>
          <p:cNvSpPr txBox="1"/>
          <p:nvPr/>
        </p:nvSpPr>
        <p:spPr>
          <a:xfrm>
            <a:off x="2153619" y="3156991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여자 목소리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FFA9-D310-4D42-8266-84331B390189}"/>
              </a:ext>
            </a:extLst>
          </p:cNvPr>
          <p:cNvSpPr txBox="1"/>
          <p:nvPr/>
        </p:nvSpPr>
        <p:spPr>
          <a:xfrm>
            <a:off x="3295650" y="2756881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안녕하세요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20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F21D4A-1CF6-4168-9325-6A984B3F0324}"/>
              </a:ext>
            </a:extLst>
          </p:cNvPr>
          <p:cNvSpPr txBox="1"/>
          <p:nvPr/>
        </p:nvSpPr>
        <p:spPr>
          <a:xfrm>
            <a:off x="2104129" y="701018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소리 데이터에서 특징 추출하기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97C36-2128-4458-B17B-24556994E228}"/>
              </a:ext>
            </a:extLst>
          </p:cNvPr>
          <p:cNvSpPr txBox="1"/>
          <p:nvPr/>
        </p:nvSpPr>
        <p:spPr>
          <a:xfrm>
            <a:off x="2154732" y="1924751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남자 목소리</a:t>
            </a:r>
          </a:p>
        </p:txBody>
      </p:sp>
    </p:spTree>
    <p:extLst>
      <p:ext uri="{BB962C8B-B14F-4D97-AF65-F5344CB8AC3E}">
        <p14:creationId xmlns:p14="http://schemas.microsoft.com/office/powerpoint/2010/main" val="38840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DC8A5-010C-4DDE-BFD5-D0060F28D70A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전개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2091A-9053-43A3-8050-EFDA94DCC0A7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0A120DAB-6362-4F23-8D1B-D936B35EC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02722"/>
              </p:ext>
            </p:extLst>
          </p:nvPr>
        </p:nvGraphicFramePr>
        <p:xfrm>
          <a:off x="165403" y="993944"/>
          <a:ext cx="6984395" cy="2784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511">
                  <a:extLst>
                    <a:ext uri="{9D8B030D-6E8A-4147-A177-3AD203B41FA5}">
                      <a16:colId xmlns:a16="http://schemas.microsoft.com/office/drawing/2014/main" val="2137769422"/>
                    </a:ext>
                  </a:extLst>
                </a:gridCol>
                <a:gridCol w="1031346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3779050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1683488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5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관련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교수학습활동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준비물 및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655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 인식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소리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 인식 인공지능 체험하기</a:t>
                      </a:r>
                      <a:endParaRPr lang="en-US" altLang="ko-KR" sz="108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108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클로바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스피치 체험하기</a:t>
                      </a:r>
                      <a:endParaRPr lang="en-US" altLang="ko-KR" sz="108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컴퓨터는 어떻게 소리를 인식할까요</a:t>
                      </a: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</a:t>
                      </a: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  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소리 정보의 표현 처리 단계</a:t>
                      </a:r>
                      <a:endParaRPr lang="en-US" altLang="ko-KR" sz="108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소리 데이터에서 특징 추출하기</a:t>
                      </a:r>
                      <a:endParaRPr lang="en-US" altLang="ko-KR" sz="108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스마트폰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언플러그드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600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 인식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</a:t>
                      </a:r>
                      <a:r>
                        <a:rPr lang="ko-KR" altLang="en-US" sz="108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스마트홈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인공지능 프로그램 만들기 </a:t>
                      </a: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(1)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</a:t>
                      </a:r>
                      <a:r>
                        <a:rPr lang="ko-KR" altLang="en-US" sz="108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스마트홈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인공지능 프로그램 만들기</a:t>
                      </a:r>
                      <a:endParaRPr lang="en-US" altLang="ko-KR" sz="108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41487"/>
                  </a:ext>
                </a:extLst>
              </a:tr>
              <a:tr h="431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 인식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</a:t>
                      </a:r>
                      <a:r>
                        <a:rPr lang="ko-KR" altLang="en-US" sz="108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스마트홈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인공지능 프로그램 만들기 </a:t>
                      </a: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(2)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</a:t>
                      </a:r>
                      <a:r>
                        <a:rPr lang="ko-KR" altLang="en-US" sz="108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스마트홈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인공지능 프로그램 발전시키기</a:t>
                      </a:r>
                      <a:endParaRPr lang="en-US" altLang="ko-KR" sz="108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2368"/>
                  </a:ext>
                </a:extLst>
              </a:tr>
              <a:tr h="375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사회적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 인식 기술을 우리 생활에 어떻게 적용할 수 있을까요</a:t>
                      </a: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</a:t>
                      </a: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  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음성 인식 기술이 우리 생활에 미치는 영향</a:t>
                      </a:r>
                      <a:endParaRPr lang="en-US" altLang="ko-KR" sz="108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108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미래 뉴스 만들기</a:t>
                      </a:r>
                      <a:endParaRPr lang="en-US" altLang="ko-KR" sz="108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0159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47C735E-FE8D-4EE9-BAAB-FEDCE520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468582"/>
            <a:ext cx="841046" cy="8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86B3B7-5C6F-4F09-9AB2-0C1A350A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95" y="1286526"/>
            <a:ext cx="5850811" cy="2337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E72E9-3900-43AB-AE1B-50714E42EFE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CF191D-5F0B-48DA-8BD7-652D32F45EB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6C556-894F-4879-8575-049462752EF0}"/>
              </a:ext>
            </a:extLst>
          </p:cNvPr>
          <p:cNvSpPr txBox="1"/>
          <p:nvPr/>
        </p:nvSpPr>
        <p:spPr>
          <a:xfrm>
            <a:off x="1664106" y="701018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남자 목소리일까요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여자 목소리일까요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812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9E72E9-3900-43AB-AE1B-50714E42EFE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CF191D-5F0B-48DA-8BD7-652D32F45EB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6C556-894F-4879-8575-049462752EF0}"/>
              </a:ext>
            </a:extLst>
          </p:cNvPr>
          <p:cNvSpPr txBox="1"/>
          <p:nvPr/>
        </p:nvSpPr>
        <p:spPr>
          <a:xfrm>
            <a:off x="1664106" y="701018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남자 목소리일까요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여자 목소리일까요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1216C4-E9EB-4E53-912C-C1C3EF09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95" y="1286526"/>
            <a:ext cx="5850811" cy="24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2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9E72E9-3900-43AB-AE1B-50714E42EFE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CF191D-5F0B-48DA-8BD7-652D32F45EB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6C556-894F-4879-8575-049462752EF0}"/>
              </a:ext>
            </a:extLst>
          </p:cNvPr>
          <p:cNvSpPr txBox="1"/>
          <p:nvPr/>
        </p:nvSpPr>
        <p:spPr>
          <a:xfrm>
            <a:off x="1664106" y="701018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남자 목소리일까요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여자 목소리일까요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636FC8-836C-43E8-9C21-F2F941FD6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61" y="1243102"/>
            <a:ext cx="5899649" cy="24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6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9E72E9-3900-43AB-AE1B-50714E42EFE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CF191D-5F0B-48DA-8BD7-652D32F45EB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6C556-894F-4879-8575-049462752EF0}"/>
              </a:ext>
            </a:extLst>
          </p:cNvPr>
          <p:cNvSpPr txBox="1"/>
          <p:nvPr/>
        </p:nvSpPr>
        <p:spPr>
          <a:xfrm>
            <a:off x="962792" y="1872734"/>
            <a:ext cx="538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어떻게 남자와 여자의 목소리를 구분할 수 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342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9E72E9-3900-43AB-AE1B-50714E42EFE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CF191D-5F0B-48DA-8BD7-652D32F45EB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BE570-AE59-43CC-ABCE-26CB161A4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37" y="1072800"/>
            <a:ext cx="5751727" cy="219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9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9E72E9-3900-43AB-AE1B-50714E42EFE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CF191D-5F0B-48DA-8BD7-652D32F45EB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21BA8-1F92-422C-82CA-B62B9CF8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9" y="1099570"/>
            <a:ext cx="3663281" cy="1915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F370E7-1928-44AE-9106-C96910B3DE34}"/>
              </a:ext>
            </a:extLst>
          </p:cNvPr>
          <p:cNvSpPr txBox="1"/>
          <p:nvPr/>
        </p:nvSpPr>
        <p:spPr>
          <a:xfrm>
            <a:off x="4444967" y="154010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특징을 추출할까요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5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9E72E9-3900-43AB-AE1B-50714E42EFE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CF191D-5F0B-48DA-8BD7-652D32F45EB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21BA8-1F92-422C-82CA-B62B9CF8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9" y="1099570"/>
            <a:ext cx="3663281" cy="1915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0E79AD-D9C1-4F20-9E88-CBF2C59151E3}"/>
              </a:ext>
            </a:extLst>
          </p:cNvPr>
          <p:cNvSpPr txBox="1"/>
          <p:nvPr/>
        </p:nvSpPr>
        <p:spPr>
          <a:xfrm>
            <a:off x="3974420" y="2057400"/>
            <a:ext cx="322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말의 내용 특징</a:t>
            </a:r>
            <a:endParaRPr lang="ko-KR" altLang="en-US" sz="1800" b="1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1DAEA-805C-4515-92E3-5BAC135C246C}"/>
              </a:ext>
            </a:extLst>
          </p:cNvPr>
          <p:cNvSpPr txBox="1"/>
          <p:nvPr/>
        </p:nvSpPr>
        <p:spPr>
          <a:xfrm>
            <a:off x="4444967" y="154010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특징을 추출할까요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55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11F5FC-E43E-44CD-BA79-48F45C217B5E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112986" y="1223790"/>
            <a:ext cx="7089228" cy="2113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컴퓨터는 소리를 어떻게 감지할까요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소리를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), (            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숫자 형태로 처리한 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데이터에서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추출하여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소리인지 감지합니다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음성 데이터에서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누가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말했는지에 관한 내용은 생략하고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어떤＇ 말을 했는지 내용을 글자로 반환하는 것을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    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이라고 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FCEBD9-0019-4C54-AD11-D02DF033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06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11F5FC-E43E-44CD-BA79-48F45C217B5E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112986" y="1223790"/>
            <a:ext cx="7089228" cy="2113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컴퓨터는 소리를 어떻게 감지할까요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소리를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), (            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숫자 형태로 처리한 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데이터에서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추출하여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소리인지 감지합니다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음성 데이터에서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누가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말했는지에 관한 내용은 생략하고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어떤＇ 말을 했는지 내용을 글자로 반환하는 것을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    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이라고 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07CCCD-43B2-4629-90AE-02535C5AE1BA}"/>
              </a:ext>
            </a:extLst>
          </p:cNvPr>
          <p:cNvSpPr/>
          <p:nvPr/>
        </p:nvSpPr>
        <p:spPr>
          <a:xfrm>
            <a:off x="1260131" y="1651253"/>
            <a:ext cx="301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500" spc="-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14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422853-BD13-4ED6-B23F-42D421091DB2}"/>
              </a:ext>
            </a:extLst>
          </p:cNvPr>
          <p:cNvSpPr/>
          <p:nvPr/>
        </p:nvSpPr>
        <p:spPr>
          <a:xfrm>
            <a:off x="1993542" y="1647160"/>
            <a:ext cx="301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500" spc="-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4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8081-F656-40E0-A558-A3D828F7A8A0}"/>
              </a:ext>
            </a:extLst>
          </p:cNvPr>
          <p:cNvSpPr/>
          <p:nvPr/>
        </p:nvSpPr>
        <p:spPr>
          <a:xfrm>
            <a:off x="5299595" y="1667688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500" spc="-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</a:t>
            </a:r>
            <a:endParaRPr lang="ko-KR" altLang="en-US" sz="12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FCEBD9-0019-4C54-AD11-D02DF033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5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11F5FC-E43E-44CD-BA79-48F45C217B5E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112986" y="1223790"/>
            <a:ext cx="7089228" cy="2113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컴퓨터는 소리를 어떻게 감지할까요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소리를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), (            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숫자 형태로 처리한 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데이터에서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추출하여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소리인지 감지합니다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음성 데이터에서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누가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말했는지에 관한 내용은 생략하고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어떤＇ 말을 했는지 내용을 글자로 반환하는 것을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    )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이라고 합니다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FCEBD9-0019-4C54-AD11-D02DF033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ABE89E-28CC-41DB-AB73-13924476DC25}"/>
              </a:ext>
            </a:extLst>
          </p:cNvPr>
          <p:cNvSpPr/>
          <p:nvPr/>
        </p:nvSpPr>
        <p:spPr>
          <a:xfrm>
            <a:off x="4522412" y="3016848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500" spc="-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음성인식</a:t>
            </a:r>
            <a:endParaRPr lang="ko-KR" altLang="en-US" sz="12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207083-85D5-46AA-90BD-890C99944826}"/>
              </a:ext>
            </a:extLst>
          </p:cNvPr>
          <p:cNvSpPr/>
          <p:nvPr/>
        </p:nvSpPr>
        <p:spPr>
          <a:xfrm>
            <a:off x="1260131" y="1651253"/>
            <a:ext cx="301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500" spc="-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endParaRPr lang="ko-KR" altLang="en-US" sz="14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C45616-3635-4DF6-8E98-0FED3524ACE4}"/>
              </a:ext>
            </a:extLst>
          </p:cNvPr>
          <p:cNvSpPr/>
          <p:nvPr/>
        </p:nvSpPr>
        <p:spPr>
          <a:xfrm>
            <a:off x="1993542" y="1647160"/>
            <a:ext cx="301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500" spc="-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14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8280C-7DB7-4762-A7C2-BB4D9891E6F0}"/>
              </a:ext>
            </a:extLst>
          </p:cNvPr>
          <p:cNvSpPr/>
          <p:nvPr/>
        </p:nvSpPr>
        <p:spPr>
          <a:xfrm>
            <a:off x="5299595" y="1667688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kern="500" spc="-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</a:t>
            </a:r>
            <a:endParaRPr lang="ko-KR" altLang="en-US" sz="12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02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31A17F-0AF1-4E77-BAF2-511C194D4B2C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6F400-1ECB-C645-936D-E06AE4DB1113}"/>
              </a:ext>
            </a:extLst>
          </p:cNvPr>
          <p:cNvSpPr txBox="1"/>
          <p:nvPr/>
        </p:nvSpPr>
        <p:spPr>
          <a:xfrm>
            <a:off x="928687" y="498176"/>
            <a:ext cx="5457825" cy="1491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spc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kern="10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컴퓨터가 소리를 인식하는 방법을 알아봅시다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ko-KR" altLang="en-US" sz="4000" b="1" kern="100" spc="0" dirty="0"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103A0D-C47C-4BF3-B683-C0128965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2714719"/>
            <a:ext cx="1402080" cy="14000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C6A06F-B900-492B-ABD1-F7298FEF1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25" y="100413"/>
            <a:ext cx="980523" cy="98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99EC55D-3A27-41EB-AF59-41713C2CBA39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6F400-1ECB-C645-936D-E06AE4DB1113}"/>
              </a:ext>
            </a:extLst>
          </p:cNvPr>
          <p:cNvSpPr txBox="1"/>
          <p:nvPr/>
        </p:nvSpPr>
        <p:spPr>
          <a:xfrm>
            <a:off x="391192" y="471608"/>
            <a:ext cx="653281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spc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kern="10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음성을 인식하는 인공지능 프로그램을 만들어 봅시다</a:t>
            </a:r>
            <a:endParaRPr lang="ko-KR" altLang="en-US" sz="4000" b="1" kern="100" spc="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499B79-CAFF-4CB5-B4B8-8A169E88C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72" b="96199" l="9939" r="89985">
                        <a14:foregroundMark x1="77217" y1="32164" x2="78364" y2="37573"/>
                        <a14:foregroundMark x1="78364" y1="64912" x2="76529" y2="67836"/>
                        <a14:foregroundMark x1="83333" y1="44444" x2="83104" y2="51901"/>
                        <a14:foregroundMark x1="82798" y1="69444" x2="79587" y2="70322"/>
                        <a14:foregroundMark x1="83945" y1="58772" x2="84021" y2="60673"/>
                        <a14:foregroundMark x1="43119" y1="88596" x2="52982" y2="89474"/>
                        <a14:foregroundMark x1="62080" y1="89181" x2="73471" y2="90789"/>
                        <a14:foregroundMark x1="78746" y1="90497" x2="80581" y2="91374"/>
                        <a14:foregroundMark x1="83104" y1="91374" x2="84021" y2="96345"/>
                        <a14:foregroundMark x1="42278" y1="84064" x2="46483" y2="84942"/>
                        <a14:foregroundMark x1="31804" y1="80117" x2="37920" y2="82456"/>
                        <a14:foregroundMark x1="21942" y1="60965" x2="26988" y2="76901"/>
                        <a14:foregroundMark x1="26223" y1="38889" x2="27217" y2="42251"/>
                        <a14:foregroundMark x1="28517" y1="40205" x2="29281" y2="43421"/>
                        <a14:foregroundMark x1="25994" y1="20468" x2="27676" y2="22368"/>
                        <a14:foregroundMark x1="33945" y1="23684" x2="36315" y2="26608"/>
                        <a14:foregroundMark x1="30887" y1="8772" x2="31957" y2="9503"/>
                        <a14:foregroundMark x1="17584" y1="11404" x2="19113" y2="15205"/>
                        <a14:foregroundMark x1="15520" y1="27924" x2="17355" y2="31433"/>
                        <a14:foregroundMark x1="21483" y1="52193" x2="26147" y2="48099"/>
                        <a14:backgroundMark x1="46254" y1="78947" x2="46024" y2="79532"/>
                        <a14:backgroundMark x1="46636" y1="79094" x2="46254" y2="79678"/>
                        <a14:backgroundMark x1="46024" y1="79825" x2="45642" y2="80263"/>
                        <a14:backgroundMark x1="43960" y1="81433" x2="43960" y2="81433"/>
                        <a14:backgroundMark x1="42202" y1="81433" x2="42202" y2="81433"/>
                        <a14:backgroundMark x1="39679" y1="94006" x2="39679" y2="94006"/>
                        <a14:backgroundMark x1="29587" y1="90936" x2="29587" y2="909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7529" y="2514600"/>
            <a:ext cx="306003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3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B25AB6-9C2D-4869-BA37-544AAA4D1F22}"/>
              </a:ext>
            </a:extLst>
          </p:cNvPr>
          <p:cNvSpPr txBox="1"/>
          <p:nvPr/>
        </p:nvSpPr>
        <p:spPr>
          <a:xfrm>
            <a:off x="928688" y="977900"/>
            <a:ext cx="545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소리를 어떻게 감지하나요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CED54-5C56-FD41-86C8-A8C60EE7A8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E897F1-438C-8C43-8367-1EBDFCB1B60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281BB-B0C1-45F7-92A0-9DFB2B42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36" y="1454400"/>
            <a:ext cx="5751727" cy="219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28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5AF6F-8D74-4711-89E2-7CBE3B8DA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88" y="1084331"/>
            <a:ext cx="3767024" cy="2464025"/>
          </a:xfrm>
          <a:prstGeom prst="rect">
            <a:avLst/>
          </a:prstGeom>
        </p:spPr>
      </p:pic>
      <p:sp>
        <p:nvSpPr>
          <p:cNvPr id="2" name="직사각형 1">
            <a:hlinkClick r:id="rId4"/>
            <a:extLst>
              <a:ext uri="{FF2B5EF4-FFF2-40B4-BE49-F238E27FC236}">
                <a16:creationId xmlns:a16="http://schemas.microsoft.com/office/drawing/2014/main" id="{FA68A4A2-31E3-4C9F-A7B6-F4013D53B255}"/>
              </a:ext>
            </a:extLst>
          </p:cNvPr>
          <p:cNvSpPr/>
          <p:nvPr/>
        </p:nvSpPr>
        <p:spPr>
          <a:xfrm>
            <a:off x="2870365" y="3673807"/>
            <a:ext cx="15744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http://naver.me/FsFiGILF</a:t>
            </a:r>
            <a:endParaRPr lang="ko-KR" altLang="en-US" sz="9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8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167B0C-44B7-4978-B3DE-4B9206A9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358" y="1567714"/>
            <a:ext cx="2220485" cy="13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9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6A690-F151-40BC-8CE8-9FD98AA7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59" y="1294724"/>
            <a:ext cx="3888082" cy="197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37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12224-5A91-4694-8460-F8DF91C4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32" y="1618079"/>
            <a:ext cx="3999089" cy="6811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15FD03-3453-4550-9A23-DD2FBEFC2242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216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7A1C07-3C3B-4064-B760-7F3A796E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31" y="1591657"/>
            <a:ext cx="3452139" cy="7696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5B06CC-790C-43D4-A095-C620B6194232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086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D09CC-82B4-471F-B4A2-C2680EF7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88" y="1380783"/>
            <a:ext cx="2961424" cy="13532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1887EE-87BD-4F6A-B8F0-A8C83AF1A915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846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17C6E-3239-4652-93C8-548611350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56" y="1303193"/>
            <a:ext cx="2838289" cy="15601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83C932-A0F0-44CA-B9EE-184F70CC5CCC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162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A472A-0024-4681-87CF-7C91BACB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82" y="1073771"/>
            <a:ext cx="2342437" cy="23682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61AEBC-F036-48B9-9412-7C451FF046AF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84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6E498-67F1-44AB-B01D-F50A09084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39" y="1052124"/>
            <a:ext cx="4559322" cy="23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8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_x319734712">
            <a:extLst>
              <a:ext uri="{FF2B5EF4-FFF2-40B4-BE49-F238E27FC236}">
                <a16:creationId xmlns:a16="http://schemas.microsoft.com/office/drawing/2014/main" id="{D8A4E441-9929-483C-906F-83E0B5BA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090" y="977900"/>
            <a:ext cx="4031021" cy="2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19733848">
            <a:extLst>
              <a:ext uri="{FF2B5EF4-FFF2-40B4-BE49-F238E27FC236}">
                <a16:creationId xmlns:a16="http://schemas.microsoft.com/office/drawing/2014/main" id="{52EC87E6-C88D-4258-B0FC-51ADA1AE0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34" y="1416460"/>
            <a:ext cx="3656332" cy="243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C71E79A-6DA6-433C-8E94-2F3D1C943276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586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6B259-9A4B-4A78-A18D-C00A42DD7B3B}"/>
              </a:ext>
            </a:extLst>
          </p:cNvPr>
          <p:cNvSpPr/>
          <p:nvPr/>
        </p:nvSpPr>
        <p:spPr>
          <a:xfrm>
            <a:off x="3108412" y="704193"/>
            <a:ext cx="1098378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b="1" kern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체크체크</a:t>
            </a:r>
            <a:r>
              <a:rPr lang="en-US" altLang="ko-KR" sz="1800" b="1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1800" b="1" kern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58CAC-F792-40EA-B49D-E420FADE3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2" y="1585571"/>
            <a:ext cx="5814416" cy="13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63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_x319735216">
            <a:extLst>
              <a:ext uri="{FF2B5EF4-FFF2-40B4-BE49-F238E27FC236}">
                <a16:creationId xmlns:a16="http://schemas.microsoft.com/office/drawing/2014/main" id="{A5FAD220-5A83-4837-A2D4-ED11C6767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22" y="2959143"/>
            <a:ext cx="3813757" cy="2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F8EA13-6F47-46A8-BA77-14A9B08B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326" y="1265457"/>
            <a:ext cx="2602867" cy="13499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23A4B8-CEEE-48ED-B4C2-C0D91ED260C8}"/>
              </a:ext>
            </a:extLst>
          </p:cNvPr>
          <p:cNvSpPr/>
          <p:nvPr/>
        </p:nvSpPr>
        <p:spPr>
          <a:xfrm>
            <a:off x="3108412" y="704193"/>
            <a:ext cx="1098378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800" b="1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Regular" panose="020B0600000101010101" pitchFamily="50" charset="-127"/>
              </a:rPr>
              <a:t>체크체크</a:t>
            </a:r>
            <a:r>
              <a:rPr lang="en-US" altLang="ko-KR" sz="1800" b="1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1800" b="1" kern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013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_x319735360">
            <a:extLst>
              <a:ext uri="{FF2B5EF4-FFF2-40B4-BE49-F238E27FC236}">
                <a16:creationId xmlns:a16="http://schemas.microsoft.com/office/drawing/2014/main" id="{C646664A-6B7F-4F1A-90B1-F7FF86A3A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083" y="977900"/>
            <a:ext cx="3803034" cy="259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4337FD-7D82-4C6D-BF16-BD578F13E4BF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635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_x319734712">
            <a:extLst>
              <a:ext uri="{FF2B5EF4-FFF2-40B4-BE49-F238E27FC236}">
                <a16:creationId xmlns:a16="http://schemas.microsoft.com/office/drawing/2014/main" id="{534B4B4C-6DCC-4E47-BD89-610BB7C9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20" y="885646"/>
            <a:ext cx="3696560" cy="285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175676-9A52-4F97-8941-64CE6C0AEFB1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5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319734568">
            <a:extLst>
              <a:ext uri="{FF2B5EF4-FFF2-40B4-BE49-F238E27FC236}">
                <a16:creationId xmlns:a16="http://schemas.microsoft.com/office/drawing/2014/main" id="{5A19A9E9-5F99-42F3-B065-CEB298E0F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31" y="868568"/>
            <a:ext cx="2822539" cy="283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91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99DCA-8D58-4F11-92F4-21793C6E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53" y="957132"/>
            <a:ext cx="3244095" cy="28907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03C8C8-8012-4D27-818C-44DEBDA6EF35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537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595457856">
            <a:extLst>
              <a:ext uri="{FF2B5EF4-FFF2-40B4-BE49-F238E27FC236}">
                <a16:creationId xmlns:a16="http://schemas.microsoft.com/office/drawing/2014/main" id="{E5B008E3-CE79-478B-8CC2-743FCEA3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681" y="1591716"/>
            <a:ext cx="2853839" cy="84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4E4CCF9-42BB-479A-A958-5203803EF7B5}"/>
              </a:ext>
            </a:extLst>
          </p:cNvPr>
          <p:cNvSpPr/>
          <p:nvPr/>
        </p:nvSpPr>
        <p:spPr>
          <a:xfrm>
            <a:off x="0" y="977900"/>
            <a:ext cx="11657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창문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879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0F4455-45E7-4105-835E-ED4935DB5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75" y="1403224"/>
            <a:ext cx="2548790" cy="7593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A24B1C-8798-48B5-90E9-52797E783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175" y="2260051"/>
            <a:ext cx="2496520" cy="7438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02180CB-C5E5-4392-9871-EEB5547D7979}"/>
              </a:ext>
            </a:extLst>
          </p:cNvPr>
          <p:cNvSpPr/>
          <p:nvPr/>
        </p:nvSpPr>
        <p:spPr>
          <a:xfrm>
            <a:off x="0" y="977900"/>
            <a:ext cx="11657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창문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166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B2A64-662A-4EA9-B28F-6A966EA7D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224624"/>
            <a:ext cx="3744615" cy="19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7C37D-0D0D-434E-9F88-2F997A5D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977900"/>
            <a:ext cx="4105276" cy="441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94D22-EA63-4A89-BBF2-88B5F6565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62" y="1419064"/>
            <a:ext cx="4105276" cy="1543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9A0E94-4F49-4B1B-B0DF-501FC63B0EED}"/>
              </a:ext>
            </a:extLst>
          </p:cNvPr>
          <p:cNvSpPr txBox="1"/>
          <p:nvPr/>
        </p:nvSpPr>
        <p:spPr>
          <a:xfrm>
            <a:off x="1051711" y="3201578"/>
            <a:ext cx="521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네이버에서 </a:t>
            </a:r>
            <a:r>
              <a:rPr lang="ko-KR" altLang="en-US" sz="1800" b="1" dirty="0" err="1">
                <a:solidFill>
                  <a:srgbClr val="05D68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클로바</a:t>
            </a:r>
            <a:r>
              <a:rPr lang="ko-KR" altLang="en-US" sz="1800" b="1" dirty="0">
                <a:solidFill>
                  <a:srgbClr val="05D68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스피치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라고 검색하고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 err="1">
                <a:solidFill>
                  <a:srgbClr val="05D68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클로바</a:t>
            </a:r>
            <a:r>
              <a:rPr lang="ko-KR" altLang="en-US" sz="1800" b="1" dirty="0">
                <a:solidFill>
                  <a:srgbClr val="05D68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스피치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사이트에 접속하세요</a:t>
            </a:r>
          </a:p>
        </p:txBody>
      </p:sp>
    </p:spTree>
    <p:extLst>
      <p:ext uri="{BB962C8B-B14F-4D97-AF65-F5344CB8AC3E}">
        <p14:creationId xmlns:p14="http://schemas.microsoft.com/office/powerpoint/2010/main" val="3518119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8609" y="3769029"/>
            <a:ext cx="133113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30" dirty="0">
                <a:solidFill>
                  <a:schemeClr val="bg1">
                    <a:lumMod val="50000"/>
                    <a:alpha val="8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네이버와 함께하는 인공지능 수업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9CC7C-80BC-4D52-8607-1296B479327C}"/>
              </a:ext>
            </a:extLst>
          </p:cNvPr>
          <p:cNvSpPr txBox="1"/>
          <p:nvPr/>
        </p:nvSpPr>
        <p:spPr>
          <a:xfrm>
            <a:off x="305480" y="1929887"/>
            <a:ext cx="6704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시간에 만든 작품은 엔트리의 어떤 인공지능 관련 기능을 </a:t>
            </a:r>
            <a:r>
              <a:rPr lang="ko-KR" altLang="en-US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사용하였나요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algn="ctr"/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작품을 만들면서 어떤 생각이 </a:t>
            </a:r>
            <a:r>
              <a:rPr lang="ko-KR" altLang="en-US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60B01-74F1-4CA1-98A6-E3BB0933A7CC}"/>
              </a:ext>
            </a:extLst>
          </p:cNvPr>
          <p:cNvSpPr txBox="1"/>
          <p:nvPr/>
        </p:nvSpPr>
        <p:spPr>
          <a:xfrm>
            <a:off x="1830239" y="1174856"/>
            <a:ext cx="3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프로그램에 대해 이야기해봅시다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81631821-4FBA-40D0-B5C3-9C577F9E6B64}"/>
              </a:ext>
            </a:extLst>
          </p:cNvPr>
          <p:cNvCxnSpPr>
            <a:cxnSpLocks/>
          </p:cNvCxnSpPr>
          <p:nvPr/>
        </p:nvCxnSpPr>
        <p:spPr>
          <a:xfrm>
            <a:off x="1830239" y="1664225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38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C431396-2724-4701-BD4E-9031BBDDFE8A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6F400-1ECB-C645-936D-E06AE4DB1113}"/>
              </a:ext>
            </a:extLst>
          </p:cNvPr>
          <p:cNvSpPr txBox="1"/>
          <p:nvPr/>
        </p:nvSpPr>
        <p:spPr>
          <a:xfrm>
            <a:off x="208280" y="471608"/>
            <a:ext cx="689864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spc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kern="100" spc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음성을 인식하는 인공지능 프로그램을 발전시켜 봅시다</a:t>
            </a:r>
            <a:endParaRPr lang="ko-KR" altLang="en-US" sz="4000" b="1" kern="100" spc="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121905-D996-45C3-9508-3CB1E0A7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442" y="2610900"/>
            <a:ext cx="1501758" cy="15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2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8609" y="3769029"/>
            <a:ext cx="133113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30" dirty="0">
                <a:solidFill>
                  <a:schemeClr val="bg1">
                    <a:lumMod val="50000"/>
                    <a:alpha val="8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네이버와 함께하는 인공지능 수업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93769" y="1164105"/>
            <a:ext cx="4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41850" y="1914131"/>
            <a:ext cx="343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algn="ctr"/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연결선[R] 10">
            <a:extLst>
              <a:ext uri="{FF2B5EF4-FFF2-40B4-BE49-F238E27FC236}">
                <a16:creationId xmlns:a16="http://schemas.microsoft.com/office/drawing/2014/main" id="{B4E3FEFB-176E-4FC0-8FB5-AD96C771BD21}"/>
              </a:ext>
            </a:extLst>
          </p:cNvPr>
          <p:cNvCxnSpPr>
            <a:cxnSpLocks/>
          </p:cNvCxnSpPr>
          <p:nvPr/>
        </p:nvCxnSpPr>
        <p:spPr>
          <a:xfrm>
            <a:off x="1819922" y="1655262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670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72188-4AC6-459F-9BFE-65773E33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265" y="1148226"/>
            <a:ext cx="3840669" cy="21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4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A069EE-22F5-49FF-BFF5-333C4701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8" y="720377"/>
            <a:ext cx="2794985" cy="31507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E258F4-90EA-4CAA-BDEF-368EADAA500F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083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1C7C5-962D-4EA1-90D8-116E1904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33" y="688629"/>
            <a:ext cx="2192735" cy="31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7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0D99B-B2B4-4565-A982-15389DB3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77" y="685359"/>
            <a:ext cx="2746246" cy="33055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29F764-D373-4431-9FA8-004A2EA29BA6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146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F55BDE-EB92-433F-9137-58CFD281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19" y="726885"/>
            <a:ext cx="2374563" cy="32545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7A6135E-AEB2-4CE2-9845-B8B4AFA55EC2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11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_x608660024">
            <a:extLst>
              <a:ext uri="{FF2B5EF4-FFF2-40B4-BE49-F238E27FC236}">
                <a16:creationId xmlns:a16="http://schemas.microsoft.com/office/drawing/2014/main" id="{0B8EE113-BA32-4C57-BBA6-A2CD1EBE6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79" y="1109583"/>
            <a:ext cx="4648442" cy="228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88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97D7BE-8B74-482B-BC37-B2D074B37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79" y="667001"/>
            <a:ext cx="2064243" cy="33197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C93C1-33F1-4ACD-956D-CE83BF0FC350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1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BCAF90-348B-4E0F-9488-89AD1844C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4" y="832944"/>
            <a:ext cx="3237876" cy="2808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A8F138-2209-44A9-8F55-13224260D1E1}"/>
              </a:ext>
            </a:extLst>
          </p:cNvPr>
          <p:cNvSpPr txBox="1"/>
          <p:nvPr/>
        </p:nvSpPr>
        <p:spPr>
          <a:xfrm>
            <a:off x="4152891" y="187273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파일 업로드를 클릭하세요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C312E-E533-4424-B9F1-08BB5140F8BB}"/>
              </a:ext>
            </a:extLst>
          </p:cNvPr>
          <p:cNvSpPr txBox="1"/>
          <p:nvPr/>
        </p:nvSpPr>
        <p:spPr>
          <a:xfrm>
            <a:off x="0" y="3756330"/>
            <a:ext cx="4152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기본으로 제공하는 뉴스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통화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미디어도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체험해볼 수 있습니다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A15AAA-E096-4EE6-B4D0-1B03224DB015}"/>
              </a:ext>
            </a:extLst>
          </p:cNvPr>
          <p:cNvSpPr/>
          <p:nvPr/>
        </p:nvSpPr>
        <p:spPr>
          <a:xfrm>
            <a:off x="1297247" y="1824416"/>
            <a:ext cx="325813" cy="1859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206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285F4-AEAE-4ED5-80A3-1C9CE9F7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35" y="1570666"/>
            <a:ext cx="3628731" cy="8750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11E9D1-F43C-4080-833F-1CDA1D56C0F3}"/>
              </a:ext>
            </a:extLst>
          </p:cNvPr>
          <p:cNvSpPr/>
          <p:nvPr/>
        </p:nvSpPr>
        <p:spPr>
          <a:xfrm>
            <a:off x="0" y="977900"/>
            <a:ext cx="14221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엔트리봇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800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E0FC6-E6BB-406D-9F66-B041376D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25" y="1763878"/>
            <a:ext cx="2051749" cy="5870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3C8831-6BC9-476B-A8E6-610E0A5C09F8}"/>
              </a:ext>
            </a:extLst>
          </p:cNvPr>
          <p:cNvSpPr/>
          <p:nvPr/>
        </p:nvSpPr>
        <p:spPr>
          <a:xfrm>
            <a:off x="0" y="977900"/>
            <a:ext cx="12939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스탠드 오브젝트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438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B94612-7422-45BA-AD71-AD1AEA97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457" y="1481385"/>
            <a:ext cx="2103311" cy="6017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FBEA42-B31F-4645-9A87-6B10A021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457" y="2188389"/>
            <a:ext cx="2103311" cy="6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1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72188-4AC6-459F-9BFE-65773E33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265" y="1148226"/>
            <a:ext cx="3840669" cy="21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05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950721" y="1924406"/>
            <a:ext cx="3413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프로그램을 어떻게 바꿔보고 싶나요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블록을 사용해야 하나요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41FB5-9ABF-E54B-8C60-2C416F9BCC88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429ADA-6E1E-DE46-BB74-E731288A805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D3AEE-9FD5-4B44-8DA5-0FFCABA07FE2}"/>
              </a:ext>
            </a:extLst>
          </p:cNvPr>
          <p:cNvSpPr txBox="1"/>
          <p:nvPr/>
        </p:nvSpPr>
        <p:spPr>
          <a:xfrm>
            <a:off x="155853" y="985724"/>
            <a:ext cx="7003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 발전 시킬 부분이 있는지 찾아보고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자유롭게 프로그램을 변형해봅시다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0" name="직선 연결선[R] 10">
            <a:extLst>
              <a:ext uri="{FF2B5EF4-FFF2-40B4-BE49-F238E27FC236}">
                <a16:creationId xmlns:a16="http://schemas.microsoft.com/office/drawing/2014/main" id="{2265518C-6D75-4ABB-95B4-B1E29B1A912C}"/>
              </a:ext>
            </a:extLst>
          </p:cNvPr>
          <p:cNvCxnSpPr>
            <a:cxnSpLocks/>
          </p:cNvCxnSpPr>
          <p:nvPr/>
        </p:nvCxnSpPr>
        <p:spPr>
          <a:xfrm>
            <a:off x="1809605" y="167318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33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8A94C-3108-4EB8-A6B9-9D9FEF9E4805}"/>
              </a:ext>
            </a:extLst>
          </p:cNvPr>
          <p:cNvSpPr txBox="1"/>
          <p:nvPr/>
        </p:nvSpPr>
        <p:spPr>
          <a:xfrm>
            <a:off x="1382508" y="1173069"/>
            <a:ext cx="455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변형한 프로그램을 친구들과 서로 공유해봅시다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869689" y="1933037"/>
            <a:ext cx="3575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인상적인 프로그램은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이유는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869C0-3B5E-4D49-9A62-3E9BA8A83D7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12A96-9D70-8B41-988F-BAE62E6CC71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C950A-7134-433B-AA09-9F56CDC0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66" y="1882807"/>
            <a:ext cx="842684" cy="842684"/>
          </a:xfrm>
          <a:prstGeom prst="rect">
            <a:avLst/>
          </a:prstGeom>
        </p:spPr>
      </p:pic>
      <p:cxnSp>
        <p:nvCxnSpPr>
          <p:cNvPr id="7" name="직선 연결선[R] 10">
            <a:extLst>
              <a:ext uri="{FF2B5EF4-FFF2-40B4-BE49-F238E27FC236}">
                <a16:creationId xmlns:a16="http://schemas.microsoft.com/office/drawing/2014/main" id="{FE41A915-78F8-44AA-BD46-25D72D4C4C60}"/>
              </a:ext>
            </a:extLst>
          </p:cNvPr>
          <p:cNvCxnSpPr>
            <a:cxnSpLocks/>
          </p:cNvCxnSpPr>
          <p:nvPr/>
        </p:nvCxnSpPr>
        <p:spPr>
          <a:xfrm>
            <a:off x="1809605" y="167318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546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20175BE-82C7-49F8-80B7-113C19373D32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3DC4E-4C39-9941-81E2-DBEF9F38735F}"/>
              </a:ext>
            </a:extLst>
          </p:cNvPr>
          <p:cNvSpPr txBox="1"/>
          <p:nvPr/>
        </p:nvSpPr>
        <p:spPr>
          <a:xfrm>
            <a:off x="1232203" y="391646"/>
            <a:ext cx="4850793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Aft>
                <a:spcPts val="800"/>
              </a:spcAft>
            </a:pPr>
            <a:r>
              <a:rPr lang="ko-KR" altLang="en-US" sz="1800" b="1" kern="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음성 인식 기술이 가져올 수 있는</a:t>
            </a:r>
            <a:endParaRPr lang="en-US" altLang="ko-KR" sz="1800" b="1" kern="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spcAft>
                <a:spcPts val="800"/>
              </a:spcAft>
            </a:pPr>
            <a:r>
              <a:rPr lang="ko-KR" altLang="en-US" sz="1800" b="1" kern="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사회적 영향에 대해 이야기를 나눠봅시다</a:t>
            </a:r>
            <a:endParaRPr lang="ko-KR" altLang="en-US" sz="3600" b="1" kern="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AA3BD7-DEA7-468B-A4B5-D0799B1F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42" y="2615184"/>
            <a:ext cx="1501758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83693" y="1155136"/>
            <a:ext cx="434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89611" y="1914131"/>
            <a:ext cx="3335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05EDFBFB-4A03-4D3D-8D86-2EB9238BACB5}"/>
              </a:ext>
            </a:extLst>
          </p:cNvPr>
          <p:cNvCxnSpPr>
            <a:cxnSpLocks/>
          </p:cNvCxnSpPr>
          <p:nvPr/>
        </p:nvCxnSpPr>
        <p:spPr>
          <a:xfrm>
            <a:off x="1809605" y="167318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86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_x595459512">
            <a:extLst>
              <a:ext uri="{FF2B5EF4-FFF2-40B4-BE49-F238E27FC236}">
                <a16:creationId xmlns:a16="http://schemas.microsoft.com/office/drawing/2014/main" id="{7C7E4B8D-3E4F-4332-ACE4-16DFE9C29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23" y="977900"/>
            <a:ext cx="4808355" cy="223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88A7AA-E617-4B66-B028-CF5AC10C2011}"/>
              </a:ext>
            </a:extLst>
          </p:cNvPr>
          <p:cNvSpPr/>
          <p:nvPr/>
        </p:nvSpPr>
        <p:spPr>
          <a:xfrm>
            <a:off x="2490455" y="3362165"/>
            <a:ext cx="2334293" cy="330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https://tv.naver.com/v/9655247</a:t>
            </a:r>
            <a:endParaRPr lang="en-US" altLang="ko-KR" kern="0" dirty="0">
              <a:solidFill>
                <a:srgbClr val="2222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900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831790" y="1872734"/>
            <a:ext cx="565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음성 인식 기술을 어떻게 활용하고 있나요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11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C312E-E533-4424-B9F1-08BB5140F8BB}"/>
              </a:ext>
            </a:extLst>
          </p:cNvPr>
          <p:cNvSpPr txBox="1"/>
          <p:nvPr/>
        </p:nvSpPr>
        <p:spPr>
          <a:xfrm>
            <a:off x="0" y="3756330"/>
            <a:ext cx="4152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기본으로 제공하는 뉴스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통화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미디어도</a:t>
            </a:r>
            <a:r>
              <a:rPr lang="en-US" altLang="ko-KR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체험해볼 수 있습니다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6A88CA-C4BB-416C-A8A2-8E6211D1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51" y="868568"/>
            <a:ext cx="2355349" cy="27623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BF55C2-585C-4AAE-B894-02C546584AE5}"/>
              </a:ext>
            </a:extLst>
          </p:cNvPr>
          <p:cNvSpPr/>
          <p:nvPr/>
        </p:nvSpPr>
        <p:spPr>
          <a:xfrm>
            <a:off x="676963" y="930899"/>
            <a:ext cx="306017" cy="119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109348-52BB-4F6A-A1EF-5D80E75FC6BD}"/>
              </a:ext>
            </a:extLst>
          </p:cNvPr>
          <p:cNvSpPr/>
          <p:nvPr/>
        </p:nvSpPr>
        <p:spPr>
          <a:xfrm>
            <a:off x="701699" y="1142275"/>
            <a:ext cx="306017" cy="120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DAE9D6-55D9-472B-8D77-394FF0A3A726}"/>
              </a:ext>
            </a:extLst>
          </p:cNvPr>
          <p:cNvSpPr/>
          <p:nvPr/>
        </p:nvSpPr>
        <p:spPr>
          <a:xfrm>
            <a:off x="711253" y="1344677"/>
            <a:ext cx="347927" cy="120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753915-9CFA-4E00-85EA-31C41A42F4F1}"/>
              </a:ext>
            </a:extLst>
          </p:cNvPr>
          <p:cNvSpPr/>
          <p:nvPr/>
        </p:nvSpPr>
        <p:spPr>
          <a:xfrm>
            <a:off x="716939" y="2734697"/>
            <a:ext cx="1239467" cy="120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CDB2A0-3CDD-4F57-AE02-D4940AE546A9}"/>
              </a:ext>
            </a:extLst>
          </p:cNvPr>
          <p:cNvSpPr/>
          <p:nvPr/>
        </p:nvSpPr>
        <p:spPr>
          <a:xfrm>
            <a:off x="543738" y="3400051"/>
            <a:ext cx="2416632" cy="2575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B8ED2-F891-40DE-A7FA-D6BEA7227B2A}"/>
              </a:ext>
            </a:extLst>
          </p:cNvPr>
          <p:cNvSpPr txBox="1"/>
          <p:nvPr/>
        </p:nvSpPr>
        <p:spPr>
          <a:xfrm>
            <a:off x="3137519" y="1202605"/>
            <a:ext cx="39533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이름을 적어주세요</a:t>
            </a: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기업명에 학교 이름을 적어주세요</a:t>
            </a: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메일 주소를 적어주세요</a:t>
            </a: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개인정보 수집 및 이용에 동의합니다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클릭해주세요</a:t>
            </a: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확인을 클릭하세요</a:t>
            </a:r>
          </a:p>
        </p:txBody>
      </p:sp>
    </p:spTree>
    <p:extLst>
      <p:ext uri="{BB962C8B-B14F-4D97-AF65-F5344CB8AC3E}">
        <p14:creationId xmlns:p14="http://schemas.microsoft.com/office/powerpoint/2010/main" val="3781340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192470" y="1457235"/>
            <a:ext cx="493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제시된 사례 외에 음성 인식 기술이 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           어디에 적용되고 있는지 조사해 봅시다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595C1A-AADD-4441-AAC9-447CFD58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7" y="1647283"/>
            <a:ext cx="902270" cy="9022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FB9052-504A-42CD-892B-6654D4D0E459}"/>
              </a:ext>
            </a:extLst>
          </p:cNvPr>
          <p:cNvSpPr/>
          <p:nvPr/>
        </p:nvSpPr>
        <p:spPr>
          <a:xfrm>
            <a:off x="1816915" y="2266332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조사한 내용을 발표해봅시다</a:t>
            </a:r>
            <a:r>
              <a:rPr lang="en-US" altLang="ko-KR" sz="11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1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4320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375255" y="1734234"/>
            <a:ext cx="656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음성 인식 기술사용에 따른 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부정적인 면은 무엇이 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433329-292B-47A6-BFD1-C824306E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1531203"/>
            <a:ext cx="769168" cy="78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14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375255" y="1872734"/>
            <a:ext cx="656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이러한 부정적인 면을 어떻게 예방할 수 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865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62095" y="1781294"/>
            <a:ext cx="6991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인식 기술과 관련해 미래에 생길 수 있는 일들을 상상하고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이를 바탕으로 미래 뉴스를 만들어 봅시다</a:t>
            </a:r>
          </a:p>
          <a:p>
            <a:pPr algn="ctr"/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56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243508" y="1872734"/>
            <a:ext cx="682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내가 만든 미래 뉴스를 모둠 친구들과 함께 이야기해봅시다</a:t>
            </a:r>
          </a:p>
        </p:txBody>
      </p:sp>
    </p:spTree>
    <p:extLst>
      <p:ext uri="{BB962C8B-B14F-4D97-AF65-F5344CB8AC3E}">
        <p14:creationId xmlns:p14="http://schemas.microsoft.com/office/powerpoint/2010/main" val="2051037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477536" y="2150457"/>
            <a:ext cx="463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친구의 뉴스 기사는 무슨 내용이었나요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E562B5-DF22-4D2B-8E0E-882D1045703A}"/>
              </a:ext>
            </a:extLst>
          </p:cNvPr>
          <p:cNvSpPr/>
          <p:nvPr/>
        </p:nvSpPr>
        <p:spPr>
          <a:xfrm>
            <a:off x="1459722" y="1614835"/>
            <a:ext cx="4395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친구의 뉴스가 가장 인상적이었나요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8599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D5CF8E-3C09-4978-B09A-8BD2D2D0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35871"/>
              </p:ext>
            </p:extLst>
          </p:nvPr>
        </p:nvGraphicFramePr>
        <p:xfrm>
          <a:off x="204403" y="1710243"/>
          <a:ext cx="6906395" cy="1583666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5377186">
                  <a:extLst>
                    <a:ext uri="{9D8B030D-6E8A-4147-A177-3AD203B41FA5}">
                      <a16:colId xmlns:a16="http://schemas.microsoft.com/office/drawing/2014/main" val="2715286292"/>
                    </a:ext>
                  </a:extLst>
                </a:gridCol>
                <a:gridCol w="1529209">
                  <a:extLst>
                    <a:ext uri="{9D8B030D-6E8A-4147-A177-3AD203B41FA5}">
                      <a16:colId xmlns:a16="http://schemas.microsoft.com/office/drawing/2014/main" val="4073579890"/>
                    </a:ext>
                  </a:extLst>
                </a:gridCol>
              </a:tblGrid>
              <a:tr h="485154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컴퓨터가 소리를 인식하는 방법을 설명할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176075"/>
                  </a:ext>
                </a:extLst>
              </a:tr>
              <a:tr h="519597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음성을 인식하는 스마트 홈 인공지능 프로그램을 만들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777631"/>
                  </a:ext>
                </a:extLst>
              </a:tr>
              <a:tr h="578915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음성 인식 인공지능 기술이 가져올 수 있는 사회적 영향에 대한 자신의 생각을 </a:t>
                      </a:r>
                      <a:endParaRPr lang="en-US" altLang="ko-KR" sz="1100" b="1" kern="0" spc="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표현할 수 있다</a:t>
                      </a:r>
                      <a:r>
                        <a:rPr lang="en-US" altLang="ko-KR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6244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731628" y="1011127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주제에서 배운 내용을 생각하며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스스로 평가해봅시다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" y="726885"/>
            <a:ext cx="603526" cy="6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11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EE8C0-880E-F546-9999-7511A67311E6}"/>
              </a:ext>
            </a:extLst>
          </p:cNvPr>
          <p:cNvSpPr txBox="1"/>
          <p:nvPr/>
        </p:nvSpPr>
        <p:spPr>
          <a:xfrm>
            <a:off x="367990" y="3142234"/>
            <a:ext cx="6579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저작물은 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저작자표시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비영리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4.0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국제 라이선스에 따라 이용할 수 있습니다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라이선스 조건에도 불구하고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강사들이 교육 목적으로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사립학교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지역아동센터 등 공공기관에서 진행하는 수업만 해당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사용하는 경우에만 영리 목적의 사용이 허용되며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출판사 또는 학원 등 영리기관에서의 사용은 금지됩니다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kumimoji="1" lang="ko-Kore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26497-9C97-874B-B95F-B037185C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7" y="2757997"/>
            <a:ext cx="965509" cy="3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0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16" y="1765500"/>
            <a:ext cx="1266641" cy="13777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16" y="1548351"/>
            <a:ext cx="3187547" cy="1015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4420-4A62-5A4B-B8D9-C10A44433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41" y="3814478"/>
            <a:ext cx="1370143" cy="1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2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B8ED2-F891-40DE-A7FA-D6BEA7227B2A}"/>
              </a:ext>
            </a:extLst>
          </p:cNvPr>
          <p:cNvSpPr txBox="1"/>
          <p:nvPr/>
        </p:nvSpPr>
        <p:spPr>
          <a:xfrm>
            <a:off x="4009351" y="1734234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일반 음성을 클릭하고 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음성 파일을 업로드 해주세요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9193B1-4B92-479D-9BE5-940ECFCD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60" y="704193"/>
            <a:ext cx="2736030" cy="15674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A5109C-EE96-4F88-9718-6C777BB29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60" y="2332769"/>
            <a:ext cx="2736030" cy="15016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5AC8FD-752E-4FCE-8FBE-64F02F687812}"/>
              </a:ext>
            </a:extLst>
          </p:cNvPr>
          <p:cNvSpPr/>
          <p:nvPr/>
        </p:nvSpPr>
        <p:spPr>
          <a:xfrm>
            <a:off x="499017" y="1140952"/>
            <a:ext cx="1286457" cy="1034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02934B-4CD5-4741-AFED-BB0967270F15}"/>
              </a:ext>
            </a:extLst>
          </p:cNvPr>
          <p:cNvSpPr/>
          <p:nvPr/>
        </p:nvSpPr>
        <p:spPr>
          <a:xfrm>
            <a:off x="1391588" y="3465634"/>
            <a:ext cx="976606" cy="3267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90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B8ED2-F891-40DE-A7FA-D6BEA7227B2A}"/>
              </a:ext>
            </a:extLst>
          </p:cNvPr>
          <p:cNvSpPr txBox="1"/>
          <p:nvPr/>
        </p:nvSpPr>
        <p:spPr>
          <a:xfrm>
            <a:off x="1936616" y="1162734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인공지능 기술이 들어있을까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859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4417</TotalTime>
  <Words>2698</Words>
  <Application>Microsoft Office PowerPoint</Application>
  <PresentationFormat>사용자 지정</PresentationFormat>
  <Paragraphs>381</Paragraphs>
  <Slides>78</Slides>
  <Notes>77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Calibri</vt:lpstr>
      <vt:lpstr>Arial</vt:lpstr>
      <vt:lpstr>나눔스퀘어라운드 Bold</vt:lpstr>
      <vt:lpstr>함초롬바탕</vt:lpstr>
      <vt:lpstr>Wingdings</vt:lpstr>
      <vt:lpstr>나눔스퀘어라운드 ExtraBold</vt:lpstr>
      <vt:lpstr>Calibri Light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Clay</dc:creator>
  <cp:lastModifiedBy>CONNECT</cp:lastModifiedBy>
  <cp:revision>218</cp:revision>
  <dcterms:created xsi:type="dcterms:W3CDTF">2020-06-05T01:31:14Z</dcterms:created>
  <dcterms:modified xsi:type="dcterms:W3CDTF">2020-10-30T05:37:42Z</dcterms:modified>
</cp:coreProperties>
</file>